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1"/>
  </p:notesMasterIdLst>
  <p:handoutMasterIdLst>
    <p:handoutMasterId r:id="rId22"/>
  </p:handoutMasterIdLst>
  <p:sldIdLst>
    <p:sldId id="276" r:id="rId3"/>
    <p:sldId id="260" r:id="rId4"/>
    <p:sldId id="273" r:id="rId5"/>
    <p:sldId id="258" r:id="rId6"/>
    <p:sldId id="309" r:id="rId7"/>
    <p:sldId id="300" r:id="rId8"/>
    <p:sldId id="307" r:id="rId9"/>
    <p:sldId id="296" r:id="rId10"/>
    <p:sldId id="297" r:id="rId11"/>
    <p:sldId id="310" r:id="rId12"/>
    <p:sldId id="311" r:id="rId13"/>
    <p:sldId id="312" r:id="rId14"/>
    <p:sldId id="298" r:id="rId15"/>
    <p:sldId id="313" r:id="rId16"/>
    <p:sldId id="299" r:id="rId17"/>
    <p:sldId id="301"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4" autoAdjust="0"/>
    <p:restoredTop sz="94341"/>
  </p:normalViewPr>
  <p:slideViewPr>
    <p:cSldViewPr snapToGrid="0" snapToObjects="1">
      <p:cViewPr varScale="1">
        <p:scale>
          <a:sx n="119" d="100"/>
          <a:sy n="119" d="100"/>
        </p:scale>
        <p:origin x="56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3/14/2024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2</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2354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a:t>
            </a:fld>
            <a:endParaRPr lang="en-GB"/>
          </a:p>
        </p:txBody>
      </p:sp>
      <p:sp>
        <p:nvSpPr>
          <p:cNvPr id="5" name="Header Placeholder 4">
            <a:extLst>
              <a:ext uri="{FF2B5EF4-FFF2-40B4-BE49-F238E27FC236}">
                <a16:creationId xmlns:a16="http://schemas.microsoft.com/office/drawing/2014/main" id="{02BB29F5-CF7C-134E-A006-7307369682E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43722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4</a:t>
            </a:fld>
            <a:endParaRPr lang="en-GB"/>
          </a:p>
        </p:txBody>
      </p:sp>
      <p:sp>
        <p:nvSpPr>
          <p:cNvPr id="5" name="Header Placeholder 4">
            <a:extLst>
              <a:ext uri="{FF2B5EF4-FFF2-40B4-BE49-F238E27FC236}">
                <a16:creationId xmlns:a16="http://schemas.microsoft.com/office/drawing/2014/main" id="{E6D31F24-004E-8CF1-9FA2-D2E0DCDA866E}"/>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95470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18</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725214" y="1397876"/>
            <a:ext cx="6053958" cy="2554545"/>
          </a:xfrm>
          <a:prstGeom prst="rect">
            <a:avLst/>
          </a:prstGeom>
          <a:noFill/>
        </p:spPr>
        <p:txBody>
          <a:bodyPr wrap="square" rtlCol="0">
            <a:spAutoFit/>
          </a:bodyPr>
          <a:lstStyle/>
          <a:p>
            <a:pPr algn="l"/>
            <a:r>
              <a:rPr lang="sr-Cyrl-RS" sz="3200" b="1" i="0" dirty="0">
                <a:solidFill>
                  <a:schemeClr val="bg1"/>
                </a:solidFill>
                <a:ea typeface="Verdana" panose="020B0604030504040204" pitchFamily="34" charset="0"/>
                <a:cs typeface="Verdana" panose="020B0604030504040204" pitchFamily="34" charset="0"/>
              </a:rPr>
              <a:t>ДИСЦИПЛИНСКИ ПОСТУПАК</a:t>
            </a:r>
            <a:endParaRPr lang="en-GB" sz="3200" b="1" i="0" dirty="0">
              <a:solidFill>
                <a:schemeClr val="bg1"/>
              </a:solidFill>
              <a:ea typeface="Verdana" panose="020B0604030504040204" pitchFamily="34" charset="0"/>
              <a:cs typeface="Verdana" panose="020B0604030504040204" pitchFamily="34" charset="0"/>
            </a:endParaRPr>
          </a:p>
          <a:p>
            <a:endParaRPr lang="sr-Cyrl-RS" sz="3200" b="1" dirty="0">
              <a:solidFill>
                <a:schemeClr val="bg1"/>
              </a:solidFill>
              <a:ea typeface="Verdana" panose="020B0604030504040204" pitchFamily="34" charset="0"/>
            </a:endParaRPr>
          </a:p>
          <a:p>
            <a:r>
              <a:rPr lang="sr-Cyrl-RS" sz="3200" b="1">
                <a:solidFill>
                  <a:schemeClr val="bg1"/>
                </a:solidFill>
                <a:ea typeface="Verdana" panose="020B0604030504040204" pitchFamily="34" charset="0"/>
              </a:rPr>
              <a:t>ОПШТИ ОСВРТ НА СТАВОВЕ ПРАКСЕ</a:t>
            </a:r>
            <a:endParaRPr lang="en-US" sz="3200" dirty="0">
              <a:solidFill>
                <a:schemeClr val="bg1"/>
              </a:solidFill>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4555093"/>
          </a:xfrm>
          <a:prstGeom prst="rect">
            <a:avLst/>
          </a:prstGeom>
          <a:noFill/>
        </p:spPr>
        <p:txBody>
          <a:bodyPr wrap="square" rtlCol="0">
            <a:spAutoFit/>
          </a:bodyPr>
          <a:lstStyle/>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dirty="0">
                <a:effectLst/>
                <a:latin typeface="Calibri" panose="020F0502020204030204" pitchFamily="34" charset="0"/>
                <a:ea typeface="Calibri" panose="020F0502020204030204" pitchFamily="34" charset="0"/>
                <a:cs typeface="Times New Roman" panose="02020603050405020304" pitchFamily="18" charset="0"/>
              </a:rPr>
              <a:t>Дисциплинско веће налази да је та чињеница без утицаја на овај поступак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с обзиром на то да су предметни дисциплински поступци покренути за време док је А.А. имао лиценцу за обављање послова стечајног управника и да се ради о неправилностима које су почињене у време када је именовани имао лиценцу за обављање послова стечајног управника из кога разлога чињеница да није обновио лиценцу не може утицати на одговорност за радње које је извршио у време када је имао лиценцу.</a:t>
            </a:r>
            <a:r>
              <a:rPr lang="ru-RU" sz="2000" dirty="0">
                <a:effectLst/>
                <a:latin typeface="Calibri" panose="020F0502020204030204" pitchFamily="34" charset="0"/>
                <a:ea typeface="Calibri" panose="020F0502020204030204" pitchFamily="34" charset="0"/>
                <a:cs typeface="Times New Roman" panose="02020603050405020304" pitchFamily="18" charset="0"/>
              </a:rPr>
              <a:t> [...] При томе се у списима предмета туженог, који су достављеним суду уз одговор на тужбу, налази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извештај супервизора </a:t>
            </a:r>
            <a:r>
              <a:rPr lang="ru-RU" sz="2000" dirty="0">
                <a:effectLst/>
                <a:latin typeface="Calibri" panose="020F0502020204030204" pitchFamily="34" charset="0"/>
                <a:ea typeface="Calibri" panose="020F0502020204030204" pitchFamily="34" charset="0"/>
                <a:cs typeface="Times New Roman" panose="02020603050405020304" pitchFamily="18" charset="0"/>
              </a:rPr>
              <a:t>заведен [...]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од 28.11.2014. године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а из образложења оспореног решења произлази да је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тужиоцу престала лиценца </a:t>
            </a:r>
            <a:r>
              <a:rPr lang="ru-RU" sz="2000" dirty="0">
                <a:effectLst/>
                <a:latin typeface="Calibri" panose="020F0502020204030204" pitchFamily="34" charset="0"/>
                <a:ea typeface="Calibri" panose="020F0502020204030204" pitchFamily="34" charset="0"/>
                <a:cs typeface="Times New Roman" panose="02020603050405020304" pitchFamily="18" charset="0"/>
              </a:rPr>
              <a:t>и својство стечајног управника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23.11.2014. године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Како је одредбама члана 3д Закона о лиценцирању стечајних управника, прописано да дисциплински поступак против стечајног управника покреће дисциплинско веће на основу извештаја супервизора, то је наведено од битног утицаја на правилност и законитост решавања, јер се не може прихватити као правилно закључивање туженог да се ради о дисциплинским поступцима који су покренути за време док је тужилац имао лиценцу за обављање послова стечајног управника.»</a:t>
            </a:r>
          </a:p>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Пресуда Управног суда </a:t>
            </a:r>
            <a:r>
              <a:rPr lang="pl-PL" sz="2000" dirty="0">
                <a:latin typeface="Calibri" panose="020F0502020204030204" pitchFamily="34" charset="0"/>
                <a:ea typeface="Calibri" panose="020F0502020204030204" pitchFamily="34" charset="0"/>
                <a:cs typeface="Times New Roman" panose="02020603050405020304" pitchFamily="18" charset="0"/>
              </a:rPr>
              <a:t>15У-5824/16 </a:t>
            </a:r>
            <a:r>
              <a:rPr lang="sr-Cyrl-RS" sz="2000" dirty="0">
                <a:latin typeface="Calibri" panose="020F0502020204030204" pitchFamily="34" charset="0"/>
                <a:ea typeface="Calibri" panose="020F0502020204030204" pitchFamily="34" charset="0"/>
                <a:cs typeface="Times New Roman" panose="02020603050405020304" pitchFamily="18" charset="0"/>
              </a:rPr>
              <a:t>од</a:t>
            </a:r>
            <a:r>
              <a:rPr lang="pl-PL" sz="2000" dirty="0">
                <a:latin typeface="Calibri" panose="020F0502020204030204" pitchFamily="34" charset="0"/>
                <a:ea typeface="Calibri" panose="020F0502020204030204" pitchFamily="34" charset="0"/>
                <a:cs typeface="Times New Roman" panose="02020603050405020304" pitchFamily="18" charset="0"/>
              </a:rPr>
              <a:t> 2. 11. 2018. </a:t>
            </a:r>
            <a:r>
              <a:rPr lang="sr-Cyrl-RS" sz="2000" dirty="0">
                <a:latin typeface="Calibri" panose="020F0502020204030204" pitchFamily="34" charset="0"/>
                <a:ea typeface="Calibri" panose="020F0502020204030204" pitchFamily="34" charset="0"/>
                <a:cs typeface="Times New Roman" panose="02020603050405020304" pitchFamily="18" charset="0"/>
              </a:rPr>
              <a:t>године</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5478423"/>
          </a:xfrm>
          <a:prstGeom prst="rect">
            <a:avLst/>
          </a:prstGeom>
          <a:noFill/>
        </p:spPr>
        <p:txBody>
          <a:bodyPr wrap="square" rtlCol="0">
            <a:spAutoFit/>
          </a:bodyPr>
          <a:lstStyle/>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«Неосновани су и наводи тужбе да је у конкретном случају престала могућност покретања и вођења дисциплинског поступка, јер тужилац у тренутку поновног вођења дисциплинског поступка није имао статус лиценцираног стечајног управника. </a:t>
            </a:r>
            <a:r>
              <a:rPr lang="ru-RU" sz="2000" b="1" dirty="0">
                <a:latin typeface="Calibri" panose="020F0502020204030204" pitchFamily="34" charset="0"/>
                <a:ea typeface="Calibri" panose="020F0502020204030204" pitchFamily="34" charset="0"/>
                <a:cs typeface="Times New Roman" panose="02020603050405020304" pitchFamily="18" charset="0"/>
              </a:rPr>
              <a:t>Ово са разлога што ниједном законском одредбом надзор над радом стечајног управника није везан за његово тренутно обављање те дужности, већ се односи на његов целокупан рад.</a:t>
            </a:r>
            <a:r>
              <a:rPr lang="ru-RU" sz="2000" dirty="0">
                <a:latin typeface="Calibri" panose="020F0502020204030204" pitchFamily="34" charset="0"/>
                <a:ea typeface="Calibri" panose="020F0502020204030204" pitchFamily="34" charset="0"/>
                <a:cs typeface="Times New Roman" panose="02020603050405020304" pitchFamily="18" charset="0"/>
              </a:rPr>
              <a:t> И наводи којима се указује да у конкретном случају није дозвољено поновно вођење дисциплинског поступка, будући да му је лиценца одузета решењем од 13.05.2011. године, су неосновани, с обзиром да је наведено решење поништено у управном спору, а поновни поступак спроведен у извршењу пресуде Управног суда 4У-6961/11. Суд је ценио и да су неосновани наводи тужбе којима се указује да је тужиоцу на терет стављено пропуштање спровођења одређених радњи 2005. године, те да му је у међувремену, [...] лиценца обновљена. Ово с тога што је услов за обнављање лиценце субјективне природе и односи се на савесност рада стечајног управника, која се по природи ствари претпоставља. Како у моменту обнављања лиценце није било довољно релевантних доказа који јасно и недвосмислено указују на несавесност у раду тужиоца, директор Агенције је, на основу дискреционог овлашчења одлучио у корист тужиоца, а по спроведеном дисциплинском поступку, утврђено је да тужилац није савесно и законито обављао своје послове, те му је изречена мера као у диспозитиву оспореног решења.</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Пресуда Управног суда </a:t>
            </a:r>
            <a:r>
              <a:rPr lang="pl-PL" sz="2000" dirty="0">
                <a:latin typeface="Calibri" panose="020F0502020204030204" pitchFamily="34" charset="0"/>
                <a:ea typeface="Calibri" panose="020F0502020204030204" pitchFamily="34" charset="0"/>
                <a:cs typeface="Times New Roman" panose="02020603050405020304" pitchFamily="18" charset="0"/>
              </a:rPr>
              <a:t>21У-9637/15 </a:t>
            </a:r>
            <a:r>
              <a:rPr lang="sr-Cyrl-RS" sz="2000" dirty="0">
                <a:latin typeface="Calibri" panose="020F0502020204030204" pitchFamily="34" charset="0"/>
                <a:ea typeface="Calibri" panose="020F0502020204030204" pitchFamily="34" charset="0"/>
                <a:cs typeface="Times New Roman" panose="02020603050405020304" pitchFamily="18" charset="0"/>
              </a:rPr>
              <a:t>од</a:t>
            </a:r>
            <a:r>
              <a:rPr lang="pl-PL" sz="2000" dirty="0">
                <a:latin typeface="Calibri" panose="020F0502020204030204" pitchFamily="34" charset="0"/>
                <a:ea typeface="Calibri" panose="020F0502020204030204" pitchFamily="34" charset="0"/>
                <a:cs typeface="Times New Roman" panose="02020603050405020304" pitchFamily="18" charset="0"/>
              </a:rPr>
              <a:t> 30. 10. 2017. </a:t>
            </a:r>
            <a:r>
              <a:rPr lang="sr-Cyrl-RS" sz="2000" dirty="0">
                <a:latin typeface="Calibri" panose="020F0502020204030204" pitchFamily="34" charset="0"/>
                <a:ea typeface="Calibri" panose="020F0502020204030204" pitchFamily="34" charset="0"/>
                <a:cs typeface="Times New Roman" panose="02020603050405020304" pitchFamily="18" charset="0"/>
              </a:rPr>
              <a:t>године</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53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4555093"/>
          </a:xfrm>
          <a:prstGeom prst="rect">
            <a:avLst/>
          </a:prstGeom>
          <a:noFill/>
        </p:spPr>
        <p:txBody>
          <a:bodyPr wrap="square" rtlCol="0">
            <a:spAutoFit/>
          </a:bodyPr>
          <a:lstStyle/>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«Наводи из тужбе да се против тужиоца није могао водити дисциплински поступак с обзиром да је 13. новембра 2015. године поднео захтев за брисање из именика стечајних управника нису основани</a:t>
            </a:r>
            <a:r>
              <a:rPr lang="ru-RU" sz="2000" b="1" dirty="0">
                <a:latin typeface="Calibri" panose="020F0502020204030204" pitchFamily="34" charset="0"/>
                <a:ea typeface="Calibri" panose="020F0502020204030204" pitchFamily="34" charset="0"/>
                <a:cs typeface="Times New Roman" panose="02020603050405020304" pitchFamily="18" charset="0"/>
              </a:rPr>
              <a:t>. Ово из разлога што је дисциплински поступак против тужиоца покренут и окончан у периоду када је тужилац био лиценцирани стечајни управник.</a:t>
            </a:r>
            <a:r>
              <a:rPr lang="ru-RU" sz="2000" dirty="0">
                <a:latin typeface="Calibri" panose="020F0502020204030204" pitchFamily="34" charset="0"/>
                <a:ea typeface="Calibri" panose="020F0502020204030204" pitchFamily="34" charset="0"/>
                <a:cs typeface="Times New Roman" panose="02020603050405020304" pitchFamily="18" charset="0"/>
              </a:rPr>
              <a:t> [...] Дисциплинско веће је ценило наводе [...] о поднетом захтеву за брисање из именика стечајних управника и правилно нашло да је та чињеница без утицаја на одлуку у дисциплинском поступку с обзиром да други орган Агенције није донео решење о одузимању лиценце стечајном управнику и брисању из именика стечајних управника. Како се у конкретном случају ради о неправилностима које је у прописаном поступку утврдила Агенција, која је законом овлашћена да проверава да ли стечајни управници обављају послове у складу са прописима којима се уређује стечај, </a:t>
            </a:r>
            <a:r>
              <a:rPr lang="ru-RU" sz="2000" b="1" dirty="0">
                <a:latin typeface="Calibri" panose="020F0502020204030204" pitchFamily="34" charset="0"/>
                <a:ea typeface="Calibri" panose="020F0502020204030204" pitchFamily="34" charset="0"/>
                <a:cs typeface="Times New Roman" panose="02020603050405020304" pitchFamily="18" charset="0"/>
              </a:rPr>
              <a:t>у време када је стечајни управник имао лиценцу за обављање послова стечајног управника,  подношење захтева за брисање из именика стечајних управника није било од утицаја како за одговорност стечајног управника за радње које су извршене у време када је имао лиценцу, тако ни за спровођење и окончање раније покренутог дисциплинског поступка</a:t>
            </a: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spcBef>
                <a:spcPts val="600"/>
              </a:spcBef>
              <a:spcAft>
                <a:spcPts val="600"/>
              </a:spcAft>
            </a:pPr>
            <a:r>
              <a:rPr lang="ru-RU" sz="2000" dirty="0">
                <a:latin typeface="Calibri" panose="020F0502020204030204" pitchFamily="34" charset="0"/>
                <a:ea typeface="Calibri" panose="020F0502020204030204" pitchFamily="34" charset="0"/>
                <a:cs typeface="Times New Roman" panose="02020603050405020304" pitchFamily="18" charset="0"/>
              </a:rPr>
              <a:t>Пресуда Управног суда, Одељење у Новом Саду </a:t>
            </a:r>
            <a:r>
              <a:rPr lang="pl-PL" sz="2000" dirty="0">
                <a:latin typeface="Calibri" panose="020F0502020204030204" pitchFamily="34" charset="0"/>
                <a:ea typeface="Calibri" panose="020F0502020204030204" pitchFamily="34" charset="0"/>
                <a:cs typeface="Times New Roman" panose="02020603050405020304" pitchFamily="18" charset="0"/>
              </a:rPr>
              <a:t>III-7</a:t>
            </a:r>
            <a:r>
              <a:rPr lang="sr-Cyrl-RS" sz="2000" dirty="0">
                <a:latin typeface="Calibri" panose="020F0502020204030204" pitchFamily="34" charset="0"/>
                <a:ea typeface="Calibri" panose="020F0502020204030204" pitchFamily="34" charset="0"/>
                <a:cs typeface="Times New Roman" panose="02020603050405020304" pitchFamily="18" charset="0"/>
              </a:rPr>
              <a:t>У</a:t>
            </a:r>
            <a:r>
              <a:rPr lang="pl-PL" sz="2000" dirty="0">
                <a:latin typeface="Calibri" panose="020F0502020204030204" pitchFamily="34" charset="0"/>
                <a:ea typeface="Calibri" panose="020F0502020204030204" pitchFamily="34" charset="0"/>
                <a:cs typeface="Times New Roman" panose="02020603050405020304" pitchFamily="18" charset="0"/>
              </a:rPr>
              <a:t>-5188/16 </a:t>
            </a:r>
            <a:r>
              <a:rPr lang="sr-Cyrl-RS" sz="2000" dirty="0">
                <a:latin typeface="Calibri" panose="020F0502020204030204" pitchFamily="34" charset="0"/>
                <a:ea typeface="Calibri" panose="020F0502020204030204" pitchFamily="34" charset="0"/>
                <a:cs typeface="Times New Roman" panose="02020603050405020304" pitchFamily="18" charset="0"/>
              </a:rPr>
              <a:t>од</a:t>
            </a:r>
            <a:r>
              <a:rPr lang="pl-PL" sz="2000" dirty="0">
                <a:latin typeface="Calibri" panose="020F0502020204030204" pitchFamily="34" charset="0"/>
                <a:ea typeface="Calibri" panose="020F0502020204030204" pitchFamily="34" charset="0"/>
                <a:cs typeface="Times New Roman" panose="02020603050405020304" pitchFamily="18" charset="0"/>
              </a:rPr>
              <a:t> 22. 6. 2018. </a:t>
            </a:r>
            <a:r>
              <a:rPr lang="sr-Cyrl-RS" sz="2000" dirty="0">
                <a:latin typeface="Calibri" panose="020F0502020204030204" pitchFamily="34" charset="0"/>
                <a:ea typeface="Calibri" panose="020F0502020204030204" pitchFamily="34" charset="0"/>
                <a:cs typeface="Times New Roman" panose="02020603050405020304" pitchFamily="18" charset="0"/>
              </a:rPr>
              <a:t>године</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04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4401205"/>
          </a:xfrm>
          <a:prstGeom prst="rect">
            <a:avLst/>
          </a:prstGeom>
          <a:noFill/>
        </p:spPr>
        <p:txBody>
          <a:bodyPr wrap="square" rtlCol="0">
            <a:spAutoFit/>
          </a:bodyPr>
          <a:lstStyle/>
          <a:p>
            <a:pPr algn="ctr">
              <a:spcBef>
                <a:spcPts val="600"/>
              </a:spcBef>
              <a:spcAft>
                <a:spcPts val="600"/>
              </a:spcAft>
            </a:pPr>
            <a:r>
              <a:rPr lang="ru-RU" sz="2400" dirty="0">
                <a:latin typeface="Calibri" panose="020F0502020204030204" pitchFamily="34" charset="0"/>
                <a:ea typeface="Calibri" panose="020F0502020204030204" pitchFamily="34" charset="0"/>
                <a:cs typeface="Times New Roman" panose="02020603050405020304" pitchFamily="18" charset="0"/>
              </a:rPr>
              <a:t>Члан 3д став 3. Закона о Агенцији за лиценцирање стечајних управника:</a:t>
            </a:r>
          </a:p>
          <a:p>
            <a:pPr algn="just">
              <a:spcBef>
                <a:spcPts val="600"/>
              </a:spcBef>
              <a:spcAft>
                <a:spcPts val="600"/>
              </a:spcAft>
            </a:pPr>
            <a:r>
              <a:rPr lang="ru-RU" sz="2400" b="1" dirty="0">
                <a:latin typeface="Calibri" panose="020F0502020204030204" pitchFamily="34" charset="0"/>
                <a:ea typeface="Calibri" panose="020F0502020204030204" pitchFamily="34" charset="0"/>
                <a:cs typeface="Times New Roman" panose="02020603050405020304" pitchFamily="18" charset="0"/>
              </a:rPr>
              <a:t>«У дисциплинском поступку стечајном управнику се мора омогућити да се изјасни о свим наводима из извештаја супервизора и да изнесе чињенице и околности од значаја за одлуку дисциплинског већа.»</a:t>
            </a:r>
          </a:p>
          <a:p>
            <a:pPr algn="ctr">
              <a:spcBef>
                <a:spcPts val="600"/>
              </a:spcBef>
              <a:spcAft>
                <a:spcPts val="600"/>
              </a:spcAft>
            </a:pP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ru-RU" sz="2400" dirty="0">
                <a:latin typeface="Calibri" panose="020F0502020204030204" pitchFamily="34" charset="0"/>
                <a:ea typeface="Calibri" panose="020F0502020204030204" pitchFamily="34" charset="0"/>
                <a:cs typeface="Times New Roman" panose="02020603050405020304" pitchFamily="18" charset="0"/>
              </a:rPr>
              <a:t>Члан 14 став 2 Правилника о начину обављања стручног надзора над радом лиценцираних стечајних управника:</a:t>
            </a:r>
          </a:p>
          <a:p>
            <a:pPr algn="just">
              <a:spcBef>
                <a:spcPts val="600"/>
              </a:spcBef>
              <a:spcAft>
                <a:spcPts val="600"/>
              </a:spcAft>
            </a:pPr>
            <a:r>
              <a:rPr lang="ru-RU" sz="2400" b="1" dirty="0">
                <a:latin typeface="Calibri" panose="020F0502020204030204" pitchFamily="34" charset="0"/>
                <a:ea typeface="Calibri" panose="020F0502020204030204" pitchFamily="34" charset="0"/>
                <a:cs typeface="Times New Roman" panose="02020603050405020304" pitchFamily="18" charset="0"/>
              </a:rPr>
              <a:t>«Дисциплинско веће може одржати усмену расправу, ако сматра да за тим постоји потреба, с тим што се одлука о одузимању лиценце стечајном управнику не може донети без одржавања усмене расправе.»</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97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84DD70-8C3A-D3FD-864A-9902D128FEC8}"/>
              </a:ext>
            </a:extLst>
          </p:cNvPr>
          <p:cNvSpPr>
            <a:spLocks noGrp="1"/>
          </p:cNvSpPr>
          <p:nvPr>
            <p:ph idx="1"/>
          </p:nvPr>
        </p:nvSpPr>
        <p:spPr/>
        <p:txBody>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У дисциплинском поступку покренутом против стечајног управника дисциплинско веће АЛСУ дужно је да одржи усмену расправу на ком ће омогућити стечајном управнику да учествује у поступку и изнесе своју одбрану.</a:t>
            </a:r>
          </a:p>
          <a:p>
            <a:pPr algn="ctr">
              <a:spcBef>
                <a:spcPts val="600"/>
              </a:spcBef>
              <a:spcAft>
                <a:spcPts val="600"/>
              </a:spcAft>
            </a:pPr>
            <a:endParaRPr lang="sr-Cyrl-RS" sz="2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Пресуда Управног суда 9У-17662/2012 од 28. 6. 2013. године</a:t>
            </a:r>
          </a:p>
          <a:p>
            <a:endParaRPr lang="sr-Cyrl-RS" dirty="0"/>
          </a:p>
          <a:p>
            <a:r>
              <a:rPr lang="sr-Cyrl-RS" b="1" dirty="0"/>
              <a:t>Као што смо видели, не увек, већ…</a:t>
            </a:r>
            <a:endParaRPr lang="en-US" b="1" dirty="0"/>
          </a:p>
        </p:txBody>
      </p:sp>
    </p:spTree>
    <p:extLst>
      <p:ext uri="{BB962C8B-B14F-4D97-AF65-F5344CB8AC3E}">
        <p14:creationId xmlns:p14="http://schemas.microsoft.com/office/powerpoint/2010/main" val="165689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6863417"/>
          </a:xfrm>
          <a:prstGeom prst="rect">
            <a:avLst/>
          </a:prstGeom>
          <a:noFill/>
        </p:spPr>
        <p:txBody>
          <a:bodyPr wrap="square" rtlCol="0">
            <a:spAutoFit/>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Границе поступања дисциплинског већа АЛСУ</a:t>
            </a:r>
          </a:p>
          <a:p>
            <a:pPr algn="ctr">
              <a:spcBef>
                <a:spcPts val="600"/>
              </a:spcBef>
              <a:spcAft>
                <a:spcPts val="600"/>
              </a:spcAft>
            </a:pPr>
            <a:endParaRPr lang="sr-Cyrl-RS" sz="2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Да ли Дисциплинско веће може утврдити неправилности у раду осим оних које су наведене у извештају супервизора?</a:t>
            </a:r>
          </a:p>
          <a:p>
            <a:pPr algn="ctr">
              <a:spcBef>
                <a:spcPts val="600"/>
              </a:spcBef>
              <a:spcAft>
                <a:spcPts val="600"/>
              </a:spcAft>
            </a:pPr>
            <a:endParaRPr lang="sr-Cyrl-RS" sz="2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Одговор у Пресуди Врховног касационог суда Узп-336/2017 од 21. 12. 2017. године којом се одлучило о захтеву за преиспитивање судске одлуке – Пресуде Управног суда, Одељења у Нишу </a:t>
            </a:r>
            <a:r>
              <a:rPr lang="ru-RU" sz="2400" b="1" dirty="0">
                <a:latin typeface="Calibri" panose="020F0502020204030204" pitchFamily="34" charset="0"/>
                <a:ea typeface="Calibri" panose="020F0502020204030204" pitchFamily="34" charset="0"/>
                <a:cs typeface="Times New Roman" panose="02020603050405020304" pitchFamily="18" charset="0"/>
              </a:rPr>
              <a:t>II-1 У 3979/17 од 15. 6. 2017. године</a:t>
            </a:r>
            <a:endParaRPr lang="sr-Cyrl-RS" sz="2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ru-RU" sz="1400" b="1" i="0" dirty="0">
                <a:solidFill>
                  <a:srgbClr val="000000"/>
                </a:solidFill>
                <a:effectLst/>
                <a:latin typeface="Ubuntu"/>
              </a:rPr>
              <a:t>Неосновани су наводи захтева да Дисциплинско веће није могло утврдити неправилности у његовом раду осим оних које су наведене у извештају супервизора јер дисциплински поступак не покреће супервизор већ Дисциплинско веће на основу извештаја супервизора</a:t>
            </a:r>
            <a:r>
              <a:rPr lang="ru-RU" sz="1400" b="0" i="0" dirty="0">
                <a:solidFill>
                  <a:srgbClr val="000000"/>
                </a:solidFill>
                <a:effectLst/>
                <a:latin typeface="Ubuntu"/>
              </a:rPr>
              <a:t>, утврђује постојање или непостојање неправилности у раду стечајног управника и изриче једну или више мера прописаних чланом 3а Закона о Агенцији за лиценцирање стечајних управника. </a:t>
            </a:r>
            <a:r>
              <a:rPr lang="ru-RU" sz="1400" b="1" i="0" dirty="0">
                <a:solidFill>
                  <a:srgbClr val="000000"/>
                </a:solidFill>
                <a:effectLst/>
                <a:latin typeface="Ubuntu"/>
              </a:rPr>
              <a:t>Дисциплинско веће није ограничено у оцени неправилности рада стечајног управника на оне на које је указао супервизор, већ у складу са одредбама члана 3д наведеног закона Дисциплинско веће утврђује чињенично стање и цени све доказе који су релевантни за доношење одлуке. </a:t>
            </a:r>
            <a:r>
              <a:rPr lang="ru-RU" sz="1400" b="0" i="0" dirty="0">
                <a:solidFill>
                  <a:srgbClr val="000000"/>
                </a:solidFill>
                <a:effectLst/>
                <a:latin typeface="Ubuntu"/>
              </a:rPr>
              <a:t>Приложене одлуке Привредног апелационог суда уз захтев су без утицаја на другачију одлуку овог суда јер се постојање или непостојање неправилности у раду стечајног управника утврђује у дисциплинском поступку сагласно одредби члана 3б Закона о Агенцији за лиценцирање стечајних управника и члану 14. став 1. Правилника о начину обављања стручног надзора над радом лиценцираних стечајних управника, а не у парничном поступку.</a:t>
            </a:r>
            <a:endParaRPr lang="sr-Cyrl-RS" sz="1400" b="1"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endParaRPr lang="sr-Cyrl-R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s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 sz="1400" dirty="0">
                <a:effectLst/>
                <a:latin typeface="Calibri" panose="020F0502020204030204" pitchFamily="34" charset="0"/>
                <a:ea typeface="Calibri" panose="020F0502020204030204" pitchFamily="34" charset="0"/>
                <a:cs typeface="Times New Roman" panose="02020603050405020304" pitchFamily="18" charset="0"/>
              </a:rPr>
              <a:t>											            </a:t>
            </a:r>
            <a:fld id="{31845072-5AC4-41BF-9A45-E283D790C041}" type="slidenum">
              <a:rPr lang="sr" sz="1400" smtClean="0">
                <a:effectLst/>
                <a:latin typeface="Calibri" panose="020F0502020204030204" pitchFamily="34" charset="0"/>
                <a:ea typeface="Calibri" panose="020F0502020204030204" pitchFamily="34" charset="0"/>
                <a:cs typeface="Times New Roman" panose="02020603050405020304" pitchFamily="18" charset="0"/>
              </a:rPr>
              <a:t>15</a:t>
            </a:fld>
            <a:endParaRPr lang="s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40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5878532"/>
          </a:xfrm>
          <a:prstGeom prst="rect">
            <a:avLst/>
          </a:prstGeom>
          <a:noFill/>
        </p:spPr>
        <p:txBody>
          <a:bodyPr wrap="square" rtlCol="0">
            <a:spAutoFit/>
          </a:bodyPr>
          <a:lstStyle/>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Подносилац притужбе на рад стечајног управника није активно легитимисан за подношење тужбе за поништај решења дисциплинског већа АЛСУ којим је стечајном управнику изречена дисциплинска мера, јер се тим решењем не решава ни о каквом праву или на закону заснованом интересу подносиоца притужбе на рад стечајног управника, будући да је то решење донето у поступку покренутом по предлогу супервизора, након што су у спроведеном поступку стручног надзора над радом стечајног управника утврђене неправилности у његовом раду.</a:t>
            </a:r>
          </a:p>
          <a:p>
            <a:pPr algn="just">
              <a:spcBef>
                <a:spcPts val="600"/>
              </a:spcBef>
              <a:spcAft>
                <a:spcPts val="600"/>
              </a:spcAft>
            </a:pPr>
            <a:endParaRPr lang="sr-Cyrl-RS" sz="24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Решење Управног суда 23У-8819/12 од 4. 9. 2015. године</a:t>
            </a:r>
          </a:p>
          <a:p>
            <a:pPr algn="ctr">
              <a:spcBef>
                <a:spcPts val="600"/>
              </a:spcBef>
              <a:spcAft>
                <a:spcPts val="600"/>
              </a:spcAft>
            </a:pPr>
            <a:endParaRPr lang="sr-Cyrl-RS"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Међутим, активно је легитимисан за подношење тужбе против Решења директора АЛСУ којим му је одбијен приговор на извештај о извршеном испитивању рада стечајног управника (члан 3г став 6. и 7. Закона о Агенцији за лиценцирање стечајних управника)</a:t>
            </a:r>
            <a:endParaRPr lang="sr-Cyrl-R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14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7A45A-C013-337B-D611-6050473857D0}"/>
              </a:ext>
            </a:extLst>
          </p:cNvPr>
          <p:cNvSpPr txBox="1"/>
          <p:nvPr/>
        </p:nvSpPr>
        <p:spPr>
          <a:xfrm>
            <a:off x="644576" y="776833"/>
            <a:ext cx="11420177" cy="4555093"/>
          </a:xfrm>
          <a:prstGeom prst="rect">
            <a:avLst/>
          </a:prstGeom>
          <a:noFill/>
        </p:spPr>
        <p:txBody>
          <a:bodyPr wrap="square" rtlCol="0">
            <a:spAutoFit/>
          </a:bodyPr>
          <a:lstStyle/>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Решењем АЛСУ којим се усваја приговор подносиоца притужбе и предмет враћа супервизору на оцену рада стечајног управника, не решава се ни о каквом праву или на закону заснованом интересу стечајног управника, јер је оспорено решење донето у вршењу стручног надзора над његовим радом, па стога стечајни управник против тог решења не може да покрене управни спор.</a:t>
            </a:r>
          </a:p>
          <a:p>
            <a:pPr algn="just">
              <a:spcBef>
                <a:spcPts val="600"/>
              </a:spcBef>
              <a:spcAft>
                <a:spcPts val="600"/>
              </a:spcAft>
            </a:pPr>
            <a:endParaRPr lang="sr-Cyrl-RS" sz="24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Решење Управног суда, Одељење у Нишу </a:t>
            </a:r>
            <a:r>
              <a:rPr lang="sr-Latn-RS" sz="2400" dirty="0">
                <a:latin typeface="Calibri" panose="020F0502020204030204" pitchFamily="34" charset="0"/>
                <a:ea typeface="Calibri" panose="020F0502020204030204" pitchFamily="34" charset="0"/>
                <a:cs typeface="Times New Roman" panose="02020603050405020304" pitchFamily="18" charset="0"/>
              </a:rPr>
              <a:t>II-2</a:t>
            </a:r>
            <a:r>
              <a:rPr lang="sr-Cyrl-RS" sz="2400" dirty="0">
                <a:latin typeface="Calibri" panose="020F0502020204030204" pitchFamily="34" charset="0"/>
                <a:ea typeface="Calibri" panose="020F0502020204030204" pitchFamily="34" charset="0"/>
                <a:cs typeface="Times New Roman" panose="02020603050405020304" pitchFamily="18" charset="0"/>
              </a:rPr>
              <a:t>У-13189/13 од 26. 2. 2015. године</a:t>
            </a:r>
          </a:p>
          <a:p>
            <a:pPr algn="ctr">
              <a:spcBef>
                <a:spcPts val="600"/>
              </a:spcBef>
              <a:spcAft>
                <a:spcPts val="600"/>
              </a:spcAft>
            </a:pPr>
            <a:endParaRPr lang="sr-Cyrl-R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s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 sz="2400" dirty="0">
                <a:effectLst/>
                <a:latin typeface="Calibri" panose="020F0502020204030204" pitchFamily="34" charset="0"/>
                <a:ea typeface="Calibri" panose="020F0502020204030204" pitchFamily="34" charset="0"/>
                <a:cs typeface="Times New Roman" panose="02020603050405020304" pitchFamily="18" charset="0"/>
              </a:rPr>
              <a:t>											           </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5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45C717-F9F9-8781-BD56-E2338EF41A0A}"/>
              </a:ext>
            </a:extLst>
          </p:cNvPr>
          <p:cNvSpPr txBox="1"/>
          <p:nvPr/>
        </p:nvSpPr>
        <p:spPr>
          <a:xfrm>
            <a:off x="644576" y="921093"/>
            <a:ext cx="11421299" cy="2800767"/>
          </a:xfrm>
          <a:prstGeom prst="rect">
            <a:avLst/>
          </a:prstGeom>
          <a:noFill/>
        </p:spPr>
        <p:txBody>
          <a:bodyPr wrap="square">
            <a:spAutoFit/>
          </a:bodyPr>
          <a:lstStyle/>
          <a:p>
            <a:pPr marL="0" indent="0">
              <a:buNone/>
            </a:pPr>
            <a:r>
              <a:rPr lang="sr-Cyrl-RS" sz="4000" dirty="0"/>
              <a:t>Извор судске праксе доступан на:</a:t>
            </a:r>
          </a:p>
          <a:p>
            <a:pPr marL="0" indent="0">
              <a:buNone/>
            </a:pPr>
            <a:endParaRPr lang="sr-Cyrl-RS" sz="4000" dirty="0"/>
          </a:p>
          <a:p>
            <a:pPr marL="0" indent="0">
              <a:buNone/>
            </a:pPr>
            <a:r>
              <a:rPr lang="sr-Latn-RS" sz="4000" dirty="0"/>
              <a:t>https://sudskapraksa.sud.rs/</a:t>
            </a:r>
          </a:p>
          <a:p>
            <a:pPr marL="285750" indent="-285750">
              <a:buFontTx/>
              <a:buChar char="-"/>
            </a:pPr>
            <a:endParaRPr lang="en-GB" dirty="0"/>
          </a:p>
          <a:p>
            <a:r>
              <a:rPr lang="sr-Latn-RS" dirty="0"/>
              <a:t>																								</a:t>
            </a:r>
            <a:endParaRPr lang="en-GB" sz="2000" dirty="0"/>
          </a:p>
        </p:txBody>
      </p:sp>
    </p:spTree>
    <p:extLst>
      <p:ext uri="{BB962C8B-B14F-4D97-AF65-F5344CB8AC3E}">
        <p14:creationId xmlns:p14="http://schemas.microsoft.com/office/powerpoint/2010/main" val="414388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CE5948-A47F-D23E-38C3-53398753D97A}"/>
              </a:ext>
            </a:extLst>
          </p:cNvPr>
          <p:cNvPicPr>
            <a:picLocks noChangeAspect="1"/>
          </p:cNvPicPr>
          <p:nvPr/>
        </p:nvPicPr>
        <p:blipFill>
          <a:blip r:embed="rId3"/>
          <a:stretch>
            <a:fillRect/>
          </a:stretch>
        </p:blipFill>
        <p:spPr>
          <a:xfrm>
            <a:off x="389744" y="442664"/>
            <a:ext cx="11167672" cy="6278750"/>
          </a:xfrm>
          <a:prstGeom prst="rect">
            <a:avLst/>
          </a:prstGeom>
        </p:spPr>
      </p:pic>
    </p:spTree>
    <p:extLst>
      <p:ext uri="{BB962C8B-B14F-4D97-AF65-F5344CB8AC3E}">
        <p14:creationId xmlns:p14="http://schemas.microsoft.com/office/powerpoint/2010/main" val="329119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D3C28-2FF8-8DE8-1382-740B328DD870}"/>
              </a:ext>
            </a:extLst>
          </p:cNvPr>
          <p:cNvSpPr>
            <a:spLocks noGrp="1"/>
          </p:cNvSpPr>
          <p:nvPr>
            <p:ph sz="half" idx="1"/>
          </p:nvPr>
        </p:nvSpPr>
        <p:spPr>
          <a:xfrm>
            <a:off x="656947" y="1019592"/>
            <a:ext cx="11425561" cy="5455269"/>
          </a:xfrm>
        </p:spPr>
        <p:txBody>
          <a:bodyPr/>
          <a:lstStyle/>
          <a:p>
            <a:pPr algn="just">
              <a:spcAft>
                <a:spcPts val="600"/>
              </a:spcAft>
            </a:pPr>
            <a:r>
              <a:rPr lang="sr" sz="2200" dirty="0">
                <a:latin typeface="+mn-lt"/>
              </a:rPr>
              <a:t>				</a:t>
            </a:r>
            <a:endParaRPr lang="en-US" dirty="0">
              <a:latin typeface="+mn-lt"/>
            </a:endParaRPr>
          </a:p>
        </p:txBody>
      </p:sp>
      <p:sp>
        <p:nvSpPr>
          <p:cNvPr id="6" name="TextBox 5">
            <a:extLst>
              <a:ext uri="{FF2B5EF4-FFF2-40B4-BE49-F238E27FC236}">
                <a16:creationId xmlns:a16="http://schemas.microsoft.com/office/drawing/2014/main" id="{D0C35F2D-A093-9978-AF22-B0E7985632CC}"/>
              </a:ext>
            </a:extLst>
          </p:cNvPr>
          <p:cNvSpPr txBox="1"/>
          <p:nvPr/>
        </p:nvSpPr>
        <p:spPr>
          <a:xfrm>
            <a:off x="644576" y="776833"/>
            <a:ext cx="11420177" cy="4708981"/>
          </a:xfrm>
          <a:prstGeom prst="rect">
            <a:avLst/>
          </a:prstGeom>
          <a:noFill/>
        </p:spPr>
        <p:txBody>
          <a:bodyPr wrap="square" rtlCol="0">
            <a:spAutoFit/>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Правна природа дисциплинског поступка</a:t>
            </a:r>
          </a:p>
          <a:p>
            <a:pPr algn="ctr">
              <a:spcBef>
                <a:spcPts val="600"/>
              </a:spcBef>
              <a:spcAft>
                <a:spcPts val="600"/>
              </a:spcAft>
            </a:pPr>
            <a:endParaRPr lang="sr-Cyrl-RS"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Дисциплински поступак је пенални поступак, а начело легалитета у овом поступку подразумева да нико не може бити позван на дисциплинску одговорност нити кажњен за повреду радне или службене дужности која није изричито као таква прописана законом. </a:t>
            </a:r>
            <a:endParaRPr lang="s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sr-Cyrl-R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Пресуда Управног суда 23У-3313/17 од 22. 6. 2018. године</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Пресуда Управног суда </a:t>
            </a:r>
            <a:r>
              <a:rPr lang="ru-RU" sz="2400" dirty="0">
                <a:latin typeface="Calibri" panose="020F0502020204030204" pitchFamily="34" charset="0"/>
                <a:ea typeface="Calibri" panose="020F0502020204030204" pitchFamily="34" charset="0"/>
                <a:cs typeface="Times New Roman" panose="02020603050405020304" pitchFamily="18" charset="0"/>
              </a:rPr>
              <a:t>15У-5824/16 од 2. 11. 2018. године</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Пресуда Управног суда, Одељење у Новом Саду </a:t>
            </a:r>
            <a:r>
              <a:rPr lang="ru-RU" sz="2400" dirty="0">
                <a:effectLst/>
                <a:latin typeface="Calibri" panose="020F0502020204030204" pitchFamily="34" charset="0"/>
                <a:ea typeface="Calibri" panose="020F0502020204030204" pitchFamily="34" charset="0"/>
                <a:cs typeface="Times New Roman" panose="02020603050405020304" pitchFamily="18" charset="0"/>
              </a:rPr>
              <a:t>III-9 У-15279/16 од 22.11.2019. године</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02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59D68-6C81-AC10-9656-75C4A33E8822}"/>
              </a:ext>
            </a:extLst>
          </p:cNvPr>
          <p:cNvSpPr>
            <a:spLocks noGrp="1"/>
          </p:cNvSpPr>
          <p:nvPr>
            <p:ph type="body" sz="quarter" idx="13"/>
          </p:nvPr>
        </p:nvSpPr>
        <p:spPr>
          <a:xfrm>
            <a:off x="838199" y="951315"/>
            <a:ext cx="10515599" cy="4669996"/>
          </a:xfrm>
        </p:spPr>
        <p:txBody>
          <a:bodyPr/>
          <a:lstStyle/>
          <a:p>
            <a:pPr algn="just"/>
            <a:r>
              <a:rPr lang="sr-Cyrl-RS" sz="2400" b="0" dirty="0">
                <a:latin typeface="+mn-lt"/>
              </a:rPr>
              <a:t>У вези с наведеним,</a:t>
            </a:r>
            <a:endParaRPr lang="sr-Latn-RS" sz="2400" b="0" dirty="0">
              <a:latin typeface="+mn-lt"/>
            </a:endParaRPr>
          </a:p>
          <a:p>
            <a:pPr algn="just"/>
            <a:endParaRPr lang="sr-Latn-RS" sz="2400" b="0" dirty="0">
              <a:latin typeface="+mn-lt"/>
            </a:endParaRPr>
          </a:p>
          <a:p>
            <a:pPr algn="just"/>
            <a:r>
              <a:rPr lang="ru-RU" sz="2400" b="0" dirty="0">
                <a:latin typeface="+mn-lt"/>
              </a:rPr>
              <a:t>Диспозитив решења донетог у управном поступку мора бити јасан и одређен. Да би одлука донета у дисциплинском поступку била јасна и одређена, по оцени суда, из диспозитива се мора видети ко је учинилац дисциплинске повреде, за коју радњу извршења се води дисциплински поступак са тачним чињеничним описом када и како је та радња извршена, законску одредбу која садржи биће повреде из које произлази да наведена радња за коју се поступак води представља законом прописану повреду дужности односно обавезе која је законом прописана као дисциплинска повреда и која је том радњом или пропуштањем извршена, као и дисциплинску санкцију која се изриче учиниоцу, при чему правилност одлуке из диспозитива мора да произлази из правних прописа и разлога садржаних у образложењу истог решења.</a:t>
            </a:r>
            <a:endParaRPr lang="en-US" sz="2400" b="0" dirty="0">
              <a:latin typeface="+mn-lt"/>
            </a:endParaRPr>
          </a:p>
        </p:txBody>
      </p:sp>
    </p:spTree>
    <p:extLst>
      <p:ext uri="{BB962C8B-B14F-4D97-AF65-F5344CB8AC3E}">
        <p14:creationId xmlns:p14="http://schemas.microsoft.com/office/powerpoint/2010/main" val="352647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622088"/>
            <a:ext cx="11420177" cy="5232202"/>
          </a:xfrm>
          <a:prstGeom prst="rect">
            <a:avLst/>
          </a:prstGeom>
          <a:noFill/>
        </p:spPr>
        <p:txBody>
          <a:bodyPr wrap="square" rtlCol="0">
            <a:spAutoFit/>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Најчешћи разлози за поништавање решења дисциплинског већа АЛСУ</a:t>
            </a:r>
            <a:endParaRPr lang="sr-Latn-RS" sz="2400" b="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sr-Latn-RS" sz="2400" b="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ru-RU" sz="2400" dirty="0">
                <a:latin typeface="Calibri" panose="020F0502020204030204" pitchFamily="34" charset="0"/>
                <a:ea typeface="Calibri" panose="020F0502020204030204" pitchFamily="34" charset="0"/>
                <a:cs typeface="Times New Roman" panose="02020603050405020304" pitchFamily="18" charset="0"/>
              </a:rPr>
              <a:t>У поступку доношења акта није поступљено по правилима поступка – </a:t>
            </a:r>
            <a:r>
              <a:rPr lang="sr-Cyrl-RS" sz="2400" dirty="0">
                <a:latin typeface="Calibri" panose="020F0502020204030204" pitchFamily="34" charset="0"/>
                <a:ea typeface="Calibri" panose="020F0502020204030204" pitchFamily="34" charset="0"/>
                <a:cs typeface="Times New Roman" panose="02020603050405020304" pitchFamily="18" charset="0"/>
              </a:rPr>
              <a:t>повреда правила поступка</a:t>
            </a:r>
            <a:endParaRPr lang="sr-Latn-RS" sz="24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Битна повреда члана 199. став 2. Закона о општем управном поступку</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latin typeface="Calibri" panose="020F0502020204030204" pitchFamily="34" charset="0"/>
                <a:ea typeface="Calibri" panose="020F0502020204030204" pitchFamily="34" charset="0"/>
                <a:cs typeface="Times New Roman" panose="02020603050405020304" pitchFamily="18" charset="0"/>
              </a:rPr>
              <a:t>„Службени лист СРЈ“</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latin typeface="Calibri" panose="020F0502020204030204" pitchFamily="34" charset="0"/>
                <a:ea typeface="Calibri" panose="020F0502020204030204" pitchFamily="34" charset="0"/>
                <a:cs typeface="Times New Roman" panose="02020603050405020304" pitchFamily="18" charset="0"/>
              </a:rPr>
              <a:t>бр</a:t>
            </a:r>
            <a:r>
              <a:rPr lang="en-US" sz="2400" dirty="0">
                <a:latin typeface="Calibri" panose="020F0502020204030204" pitchFamily="34" charset="0"/>
                <a:ea typeface="Calibri" panose="020F0502020204030204" pitchFamily="34" charset="0"/>
                <a:cs typeface="Times New Roman" panose="02020603050405020304" pitchFamily="18" charset="0"/>
              </a:rPr>
              <a:t>. 33/97 </a:t>
            </a:r>
            <a:r>
              <a:rPr lang="sr-Cyrl-RS" sz="2400" dirty="0">
                <a:latin typeface="Calibri" panose="020F0502020204030204" pitchFamily="34" charset="0"/>
                <a:ea typeface="Calibri" panose="020F0502020204030204" pitchFamily="34" charset="0"/>
                <a:cs typeface="Times New Roman" panose="02020603050405020304" pitchFamily="18" charset="0"/>
              </a:rPr>
              <a:t>и</a:t>
            </a:r>
            <a:r>
              <a:rPr lang="en-US" sz="2400" dirty="0">
                <a:latin typeface="Calibri" panose="020F0502020204030204" pitchFamily="34" charset="0"/>
                <a:ea typeface="Calibri" panose="020F0502020204030204" pitchFamily="34" charset="0"/>
                <a:cs typeface="Times New Roman" panose="02020603050405020304" pitchFamily="18" charset="0"/>
              </a:rPr>
              <a:t> 31/01 </a:t>
            </a:r>
            <a:r>
              <a:rPr lang="sr-Cyrl-RS" sz="2400" dirty="0">
                <a:latin typeface="Calibri" panose="020F0502020204030204" pitchFamily="34" charset="0"/>
                <a:ea typeface="Calibri" panose="020F0502020204030204" pitchFamily="34" charset="0"/>
                <a:cs typeface="Times New Roman" panose="02020603050405020304" pitchFamily="18" charset="0"/>
              </a:rPr>
              <a:t>и</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latin typeface="Calibri" panose="020F0502020204030204" pitchFamily="34" charset="0"/>
                <a:ea typeface="Calibri" panose="020F0502020204030204" pitchFamily="34" charset="0"/>
                <a:cs typeface="Times New Roman" panose="02020603050405020304" pitchFamily="18" charset="0"/>
              </a:rPr>
              <a:t>„Службени гласник РС“</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latin typeface="Calibri" panose="020F0502020204030204" pitchFamily="34" charset="0"/>
                <a:ea typeface="Calibri" panose="020F0502020204030204" pitchFamily="34" charset="0"/>
                <a:cs typeface="Times New Roman" panose="02020603050405020304" pitchFamily="18" charset="0"/>
              </a:rPr>
              <a:t>бр.</a:t>
            </a:r>
            <a:r>
              <a:rPr lang="en-US" sz="2400" dirty="0">
                <a:latin typeface="Calibri" panose="020F0502020204030204" pitchFamily="34" charset="0"/>
                <a:ea typeface="Calibri" panose="020F0502020204030204" pitchFamily="34" charset="0"/>
                <a:cs typeface="Times New Roman" panose="02020603050405020304" pitchFamily="18" charset="0"/>
              </a:rPr>
              <a:t> 30/10)</a:t>
            </a:r>
            <a:endParaRPr lang="sr-Cyrl-RS" sz="24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Битна повреда члана </a:t>
            </a:r>
            <a:r>
              <a:rPr lang="sr-Latn-RS" sz="2400" dirty="0">
                <a:latin typeface="Calibri" panose="020F0502020204030204" pitchFamily="34" charset="0"/>
                <a:ea typeface="Calibri" panose="020F0502020204030204" pitchFamily="34" charset="0"/>
                <a:cs typeface="Times New Roman" panose="02020603050405020304" pitchFamily="18" charset="0"/>
              </a:rPr>
              <a:t>141. </a:t>
            </a:r>
            <a:r>
              <a:rPr lang="sr-Cyrl-RS" sz="2400" dirty="0">
                <a:latin typeface="Calibri" panose="020F0502020204030204" pitchFamily="34" charset="0"/>
                <a:ea typeface="Calibri" panose="020F0502020204030204" pitchFamily="34" charset="0"/>
                <a:cs typeface="Times New Roman" panose="02020603050405020304" pitchFamily="18" charset="0"/>
              </a:rPr>
              <a:t>став 4. Закона о општем управном поступку </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sr-Latn-RS" sz="2400" dirty="0">
                <a:latin typeface="Calibri" panose="020F0502020204030204" pitchFamily="34" charset="0"/>
                <a:ea typeface="Calibri" panose="020F0502020204030204" pitchFamily="34" charset="0"/>
                <a:cs typeface="Times New Roman" panose="02020603050405020304" pitchFamily="18" charset="0"/>
              </a:rPr>
              <a:t>„</a:t>
            </a:r>
            <a:r>
              <a:rPr lang="sr-Cyrl-RS" sz="2400" dirty="0">
                <a:latin typeface="Calibri" panose="020F0502020204030204" pitchFamily="34" charset="0"/>
                <a:ea typeface="Calibri" panose="020F0502020204030204" pitchFamily="34" charset="0"/>
                <a:cs typeface="Times New Roman" panose="02020603050405020304" pitchFamily="18" charset="0"/>
              </a:rPr>
              <a:t>Сл. гласник РС</a:t>
            </a:r>
            <a:r>
              <a:rPr lang="sr-Latn-RS" sz="2400" dirty="0">
                <a:latin typeface="Calibri" panose="020F0502020204030204" pitchFamily="34" charset="0"/>
                <a:ea typeface="Calibri" panose="020F0502020204030204" pitchFamily="34" charset="0"/>
                <a:cs typeface="Times New Roman" panose="02020603050405020304" pitchFamily="18" charset="0"/>
              </a:rPr>
              <a:t>“</a:t>
            </a:r>
            <a:r>
              <a:rPr lang="sr-Cyrl-RS" sz="2400" dirty="0">
                <a:latin typeface="Calibri" panose="020F0502020204030204" pitchFamily="34" charset="0"/>
                <a:ea typeface="Calibri" panose="020F0502020204030204" pitchFamily="34" charset="0"/>
                <a:cs typeface="Times New Roman" panose="02020603050405020304" pitchFamily="18" charset="0"/>
              </a:rPr>
              <a:t>, бр. 18/2016, 9</a:t>
            </a:r>
            <a:r>
              <a:rPr lang="en-US" sz="2400" dirty="0">
                <a:latin typeface="Calibri" panose="020F0502020204030204" pitchFamily="34" charset="0"/>
                <a:ea typeface="Calibri" panose="020F0502020204030204" pitchFamily="34" charset="0"/>
                <a:cs typeface="Times New Roman" panose="02020603050405020304" pitchFamily="18" charset="0"/>
              </a:rPr>
              <a:t>5/2018 – </a:t>
            </a:r>
            <a:r>
              <a:rPr lang="sr-Cyrl-RS" sz="2400" dirty="0">
                <a:latin typeface="Calibri" panose="020F0502020204030204" pitchFamily="34" charset="0"/>
                <a:ea typeface="Calibri" panose="020F0502020204030204" pitchFamily="34" charset="0"/>
                <a:cs typeface="Times New Roman" panose="02020603050405020304" pitchFamily="18" charset="0"/>
              </a:rPr>
              <a:t>аутентично тумачење и</a:t>
            </a:r>
            <a:r>
              <a:rPr lang="en-US" sz="2400" dirty="0">
                <a:latin typeface="Calibri" panose="020F0502020204030204" pitchFamily="34" charset="0"/>
                <a:ea typeface="Calibri" panose="020F0502020204030204" pitchFamily="34" charset="0"/>
                <a:cs typeface="Times New Roman" panose="02020603050405020304" pitchFamily="18" charset="0"/>
              </a:rPr>
              <a:t> 2/2023 – </a:t>
            </a:r>
            <a:r>
              <a:rPr lang="sr-Cyrl-RS" sz="2400" dirty="0">
                <a:latin typeface="Calibri" panose="020F0502020204030204" pitchFamily="34" charset="0"/>
                <a:ea typeface="Calibri" panose="020F0502020204030204" pitchFamily="34" charset="0"/>
                <a:cs typeface="Times New Roman" panose="02020603050405020304" pitchFamily="18" charset="0"/>
              </a:rPr>
              <a:t>одлука УС</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sr-Cyrl-RS" sz="2400" dirty="0">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600"/>
              </a:spcAft>
            </a:pPr>
            <a:endParaRPr lang="sr-Cyrl-R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s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 sz="2400" dirty="0">
                <a:effectLst/>
                <a:latin typeface="Calibri" panose="020F0502020204030204" pitchFamily="34" charset="0"/>
                <a:ea typeface="Calibri" panose="020F0502020204030204" pitchFamily="34" charset="0"/>
                <a:cs typeface="Times New Roman" panose="02020603050405020304" pitchFamily="18" charset="0"/>
              </a:rPr>
              <a:t>											            </a:t>
            </a:r>
            <a:fld id="{31845072-5AC4-41BF-9A45-E283D790C041}" type="slidenum">
              <a:rPr lang="sr" sz="2000" smtClean="0">
                <a:effectLst/>
                <a:latin typeface="Calibri" panose="020F0502020204030204" pitchFamily="34" charset="0"/>
                <a:ea typeface="Calibri" panose="020F0502020204030204" pitchFamily="34" charset="0"/>
                <a:cs typeface="Times New Roman" panose="02020603050405020304" pitchFamily="18" charset="0"/>
              </a:rPr>
              <a:t>6</a:t>
            </a:fld>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80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B07CD2-2B70-D374-AD71-D6765D1F177A}"/>
              </a:ext>
            </a:extLst>
          </p:cNvPr>
          <p:cNvSpPr txBox="1"/>
          <p:nvPr/>
        </p:nvSpPr>
        <p:spPr>
          <a:xfrm>
            <a:off x="196948" y="458956"/>
            <a:ext cx="11521440" cy="5940088"/>
          </a:xfrm>
          <a:prstGeom prst="rect">
            <a:avLst/>
          </a:prstGeom>
          <a:noFill/>
        </p:spPr>
        <p:txBody>
          <a:bodyPr wrap="square">
            <a:spAutoFit/>
          </a:bodyPr>
          <a:lstStyle/>
          <a:p>
            <a:pPr algn="ctr">
              <a:spcBef>
                <a:spcPts val="600"/>
              </a:spcBef>
              <a:spcAft>
                <a:spcPts val="600"/>
              </a:spcAft>
            </a:pPr>
            <a:endParaRPr lang="sr-Latn-RS" sz="1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18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latin typeface="Calibri" panose="020F0502020204030204" pitchFamily="34" charset="0"/>
                <a:ea typeface="Calibri" panose="020F0502020204030204" pitchFamily="34" charset="0"/>
                <a:cs typeface="Times New Roman" panose="02020603050405020304" pitchFamily="18" charset="0"/>
              </a:rPr>
              <a:t>одлуке не садрже прописе на којима су засноване (навођење прописа у одговору на тужбу не може отклонити незаконитост решења);</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 одлуке не садрже разлоге за закључак да је учињена повреда дужности стечајног управника (констатација да је дошло до повреде прописа није довољно – мора се прецизирати радња која је оквалификована као повреда дужности);</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 непостојање у списима предмета решења Управног одбора АЛСУ о именовању дисциплинског већа;</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 противречност у одлукама између онога што је наведено у уводу (орган који је донео решење) и онога што је наведено у потпису.</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Видети, између осталог, пресуде Управног суда 13У-7115/12 од 23. 7. 2012. године, 16У-19495/13 од 4. 9. 2015. године, У-3467/19 од 6. 4. 2023. године, Пресуда Управног суда, Одељење у Нишу </a:t>
            </a:r>
            <a:r>
              <a:rPr lang="sr-Latn-RS" sz="2400" dirty="0">
                <a:latin typeface="Calibri" panose="020F0502020204030204" pitchFamily="34" charset="0"/>
                <a:ea typeface="Calibri" panose="020F0502020204030204" pitchFamily="34" charset="0"/>
                <a:cs typeface="Times New Roman" panose="02020603050405020304" pitchFamily="18" charset="0"/>
              </a:rPr>
              <a:t>II-1 </a:t>
            </a:r>
            <a:r>
              <a:rPr lang="sr-Cyrl-RS" sz="2400" dirty="0">
                <a:latin typeface="Calibri" panose="020F0502020204030204" pitchFamily="34" charset="0"/>
                <a:ea typeface="Calibri" panose="020F0502020204030204" pitchFamily="34" charset="0"/>
                <a:cs typeface="Times New Roman" panose="02020603050405020304" pitchFamily="18" charset="0"/>
              </a:rPr>
              <a:t>У-10672/17 од 29. 8. 2019. године у вези са пресудом истог суда, истог одељења </a:t>
            </a:r>
            <a:r>
              <a:rPr lang="sr-Latn-RS" sz="2400" dirty="0">
                <a:latin typeface="Calibri" panose="020F0502020204030204" pitchFamily="34" charset="0"/>
                <a:ea typeface="Calibri" panose="020F0502020204030204" pitchFamily="34" charset="0"/>
                <a:cs typeface="Times New Roman" panose="02020603050405020304" pitchFamily="18" charset="0"/>
              </a:rPr>
              <a:t>II-1</a:t>
            </a:r>
            <a:r>
              <a:rPr lang="sr-Cyrl-RS" sz="2400" dirty="0">
                <a:latin typeface="Calibri" panose="020F0502020204030204" pitchFamily="34" charset="0"/>
                <a:ea typeface="Calibri" panose="020F0502020204030204" pitchFamily="34" charset="0"/>
                <a:cs typeface="Times New Roman" panose="02020603050405020304" pitchFamily="18" charset="0"/>
              </a:rPr>
              <a:t> У-2359/17 од 13. 4. 2017. године </a:t>
            </a:r>
          </a:p>
        </p:txBody>
      </p:sp>
    </p:spTree>
    <p:extLst>
      <p:ext uri="{BB962C8B-B14F-4D97-AF65-F5344CB8AC3E}">
        <p14:creationId xmlns:p14="http://schemas.microsoft.com/office/powerpoint/2010/main" val="234786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462040"/>
            <a:ext cx="11420177" cy="6032421"/>
          </a:xfrm>
          <a:prstGeom prst="rect">
            <a:avLst/>
          </a:prstGeom>
          <a:noFill/>
        </p:spPr>
        <p:txBody>
          <a:bodyPr wrap="square" rtlCol="0">
            <a:spAutoFit/>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Застарелост покретања и вођења дисциплинског поступка</a:t>
            </a:r>
          </a:p>
          <a:p>
            <a:pPr algn="ctr">
              <a:spcBef>
                <a:spcPts val="600"/>
              </a:spcBef>
              <a:spcAft>
                <a:spcPts val="600"/>
              </a:spcAft>
            </a:pPr>
            <a:endParaRPr lang="sr-Cyrl-RS"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Тужиоци у управном спору (стечајни управници) позивали су се на застарелост покретања и вођења дисциплинског поступка истичући да је утврђена неправилност настала пре више година, у неким случајевима и пре више од 10 година, али...</a:t>
            </a:r>
          </a:p>
          <a:p>
            <a:pPr algn="just">
              <a:spcBef>
                <a:spcPts val="600"/>
              </a:spcBef>
              <a:spcAft>
                <a:spcPts val="600"/>
              </a:spcAft>
            </a:pP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ru-RU" sz="2400" dirty="0">
                <a:latin typeface="Calibri" panose="020F0502020204030204" pitchFamily="34" charset="0"/>
                <a:ea typeface="Calibri" panose="020F0502020204030204" pitchFamily="34" charset="0"/>
                <a:cs typeface="Times New Roman" panose="02020603050405020304" pitchFamily="18" charset="0"/>
              </a:rPr>
              <a:t>«</a:t>
            </a:r>
            <a:r>
              <a:rPr lang="ru-RU" sz="2400" dirty="0">
                <a:effectLst/>
                <a:latin typeface="Calibri" panose="020F0502020204030204" pitchFamily="34" charset="0"/>
                <a:ea typeface="Calibri" panose="020F0502020204030204" pitchFamily="34" charset="0"/>
                <a:cs typeface="Times New Roman" panose="02020603050405020304" pitchFamily="18" charset="0"/>
              </a:rPr>
              <a:t>Суд је ценио наводе тужбе којима се указује да је тужени орган био дужан да обустави поступак у овом дисциплинском предмету, јер је у смислу Закона о прекршајима наступила застарелост покретања и вођења дисциплинског поступка, па налази да ови наводи нису основани, будући да Законом о Агенцији за лиценцирање стечајних управника није прописана сходна примена одредаба Закона о прекршајима, па ни одредаба овог закона којима се уређује застарелост покретања и вођења прекршајног поступка.«</a:t>
            </a:r>
          </a:p>
          <a:p>
            <a:pPr algn="just">
              <a:spcBef>
                <a:spcPts val="600"/>
              </a:spcBef>
              <a:spcAft>
                <a:spcPts val="6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Пресуда Управног суда 23У-3313/17 од 22. 6. 2018. године</a:t>
            </a:r>
            <a:endParaRPr lang="s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56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EE1D-D9F3-97BF-9173-F9887ACFA5BF}"/>
              </a:ext>
            </a:extLst>
          </p:cNvPr>
          <p:cNvSpPr txBox="1"/>
          <p:nvPr/>
        </p:nvSpPr>
        <p:spPr>
          <a:xfrm>
            <a:off x="644576" y="776833"/>
            <a:ext cx="11420177" cy="3139321"/>
          </a:xfrm>
          <a:prstGeom prst="rect">
            <a:avLst/>
          </a:prstGeom>
          <a:noFill/>
        </p:spPr>
        <p:txBody>
          <a:bodyPr wrap="square" rtlCol="0">
            <a:spAutoFit/>
          </a:bodyPr>
          <a:lstStyle/>
          <a:p>
            <a:pPr algn="ctr">
              <a:spcBef>
                <a:spcPts val="600"/>
              </a:spcBef>
              <a:spcAft>
                <a:spcPts val="600"/>
              </a:spcAft>
            </a:pPr>
            <a:r>
              <a:rPr lang="sr-Cyrl-RS" sz="2400" b="1" dirty="0">
                <a:latin typeface="Calibri" panose="020F0502020204030204" pitchFamily="34" charset="0"/>
                <a:ea typeface="Calibri" panose="020F0502020204030204" pitchFamily="34" charset="0"/>
                <a:cs typeface="Times New Roman" panose="02020603050405020304" pitchFamily="18" charset="0"/>
              </a:rPr>
              <a:t>Покретање дисциплинског поступка против стечајног управника који је поднео захтев за брисање из именика стечајних управника</a:t>
            </a:r>
          </a:p>
          <a:p>
            <a:pPr algn="ctr">
              <a:spcBef>
                <a:spcPts val="600"/>
              </a:spcBef>
              <a:spcAft>
                <a:spcPts val="600"/>
              </a:spcAft>
            </a:pPr>
            <a:endParaRPr lang="sr-Cyrl-RS"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1. Поднео захтев, али није донето решење о брисању стечајног управника из именика стечајног управника;</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600"/>
              </a:spcBef>
              <a:spcAft>
                <a:spcPts val="600"/>
              </a:spcAft>
            </a:pPr>
            <a:r>
              <a:rPr lang="sr-Cyrl-RS" sz="2400" dirty="0">
                <a:latin typeface="Calibri" panose="020F0502020204030204" pitchFamily="34" charset="0"/>
                <a:ea typeface="Calibri" panose="020F0502020204030204" pitchFamily="34" charset="0"/>
                <a:cs typeface="Times New Roman" panose="02020603050405020304" pitchFamily="18" charset="0"/>
              </a:rPr>
              <a:t>2. Поднео захтев и извршено је брисање стечајног управника из именика стечајног управника, али…</a:t>
            </a:r>
          </a:p>
        </p:txBody>
      </p:sp>
    </p:spTree>
    <p:extLst>
      <p:ext uri="{BB962C8B-B14F-4D97-AF65-F5344CB8AC3E}">
        <p14:creationId xmlns:p14="http://schemas.microsoft.com/office/powerpoint/2010/main" val="37238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Props1.xml><?xml version="1.0" encoding="utf-8"?>
<ds:datastoreItem xmlns:ds="http://schemas.openxmlformats.org/officeDocument/2006/customXml" ds:itemID="{9F8E5E36-D830-4037-8C21-1B7932FEF91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1704</TotalTime>
  <Words>2038</Words>
  <Application>Microsoft Office PowerPoint</Application>
  <PresentationFormat>Widescreen</PresentationFormat>
  <Paragraphs>90</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Ubuntu</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Branka Vesovic</cp:lastModifiedBy>
  <cp:revision>43</cp:revision>
  <dcterms:created xsi:type="dcterms:W3CDTF">2024-02-02T09:43:20Z</dcterms:created>
  <dcterms:modified xsi:type="dcterms:W3CDTF">2024-03-14T13:52:55Z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4481be76-2f5a-4199-983c-42ce85692f53</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